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Comfortaa SemiBold"/>
      <p:regular r:id="rId34"/>
      <p:bold r:id="rId35"/>
    </p:embeddedFont>
    <p:embeddedFont>
      <p:font typeface="DM Sans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DM Sans"/>
      <p:regular r:id="rId44"/>
      <p:bold r:id="rId45"/>
      <p:italic r:id="rId46"/>
      <p:boldItalic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D411E-9750-4AA3-A7DB-A761F3CD81D5}">
  <a:tblStyle styleId="{0B4D411E-9750-4AA3-A7DB-A761F3CD81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DMSans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DMSans-italic.fntdata"/><Relationship Id="rId45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regular.fntdata"/><Relationship Id="rId47" Type="http://schemas.openxmlformats.org/officeDocument/2006/relationships/font" Target="fonts/DMSans-boldItalic.fntdata"/><Relationship Id="rId4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ComfortaaSemiBold-bold.fntdata"/><Relationship Id="rId34" Type="http://schemas.openxmlformats.org/officeDocument/2006/relationships/font" Target="fonts/ComfortaaSemiBold-regular.fntdata"/><Relationship Id="rId37" Type="http://schemas.openxmlformats.org/officeDocument/2006/relationships/font" Target="fonts/DMSansMedium-bold.fntdata"/><Relationship Id="rId36" Type="http://schemas.openxmlformats.org/officeDocument/2006/relationships/font" Target="fonts/DMSansMedium-regular.fntdata"/><Relationship Id="rId39" Type="http://schemas.openxmlformats.org/officeDocument/2006/relationships/font" Target="fonts/DMSansMedium-boldItalic.fntdata"/><Relationship Id="rId38" Type="http://schemas.openxmlformats.org/officeDocument/2006/relationships/font" Target="fonts/DMSa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51b3283b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51b3283b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0c54e5bf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0c54e5bf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Just one import statement, and pass the model handler to the RunInference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0c54e5bf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0c54e5bf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ModelHandler is a configuration that informs RunInference about the model details and that provides type information for the output.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c54e5b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c54e5b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keep a reference to the image that the inference is associated with., To aggregate transforms of different inputs., To run postprocessing steps correctly.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7c56d17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7c56d17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bb84697d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bb84697d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bb84697d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bb84697d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deep dive into an example </a:t>
            </a:r>
            <a:r>
              <a:rPr lang="en"/>
              <a:t>where</a:t>
            </a:r>
            <a:r>
              <a:rPr lang="en"/>
              <a:t> we use both RunInference and TensorRT in a beam pipeline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Sentiment analysis example, where we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bb84697db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bb84697db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b84697db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bb84697db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end to end pipeline looks like this as a DAG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the code looks also quite simple using RunInference,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ML model usually have a Prepocess, Inference, PostProcess steps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next slides, I will go one by one at each of the steps and explain them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bb84697db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bb84697db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reading texts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bb84697db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bb84697db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the explanation for the tokenization.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bb84697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bb84697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bb84697db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bb84697d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RunInference requires model_handler, Batch-size, Engine path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</a:t>
            </a:r>
            <a:r>
              <a:rPr lang="en"/>
              <a:t>nference_fn if normal forward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takes the preprocessed input from the Preprocess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bb84697db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bb84697db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you have a pytorch model one of the </a:t>
            </a:r>
            <a:r>
              <a:rPr lang="en"/>
              <a:t>common way is to</a:t>
            </a:r>
            <a:r>
              <a:rPr lang="en"/>
              <a:t> first convert to ONNX(a serializable format) and then to TensorRT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bb84697db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bb84697db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HuggingFace Transformers library, it’s quite easy to convert a PyTorch Model to ONNX.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these code, say using few lines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b84697db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b84697db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the code, say few lines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bb84697db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bb84697db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Element.example was the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lement.inference contains the prediction of the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the argmax and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bc6cead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bc6cead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 a bigger picture, here talk how large scale business can be affected by such small improvements.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0c54e5bf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0c54e5bf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large models like transformers, (LLMs)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c119810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c119810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1f40699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1f40699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0c54e5b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0c54e5b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ce3d9fe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ce3d9fe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Why?, What’s the motivation behind? What’s the problem here?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Solution to the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 describing the solution to have a better picture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bb84697d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bb84697d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models are very good at providing semantic information about the data you are dealing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helps in understanding customer feedback, social media sentiment, or user opinions, enriching the data with sentiment scores or labels.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models are getting bigger, so you want a solution that is also fast enough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a4c2fef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a4c2fef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less here,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bb84697d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bb84697d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6b0e7b0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d6b0e7b0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write lots of boilerplate code,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fn: load model, based on framework, Handle yourself batching, shared class of model,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handling, metrics like mean batch latency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fn: good for prototyping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1f40699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1f40699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" type="title">
  <p:cSld name="TITLE">
    <p:bg>
      <p:bgPr>
        <a:solidFill>
          <a:srgbClr val="45B6F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9075" y="148350"/>
            <a:ext cx="8910300" cy="4786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075" y="125700"/>
            <a:ext cx="8910300" cy="5655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06824" y="148350"/>
            <a:ext cx="522552" cy="47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50" y="254204"/>
            <a:ext cx="308525" cy="3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emplate">
  <p:cSld name="SECTION_HEADER_1_1">
    <p:bg>
      <p:bgPr>
        <a:solidFill>
          <a:srgbClr val="45B6FE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s &amp; 2 columns">
  <p:cSld name="TITLE_2">
    <p:bg>
      <p:bgPr>
        <a:solidFill>
          <a:srgbClr val="45B6FE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0" name="Google Shape;20;p3"/>
          <p:cNvGrpSpPr/>
          <p:nvPr/>
        </p:nvGrpSpPr>
        <p:grpSpPr>
          <a:xfrm>
            <a:off x="4668125" y="127675"/>
            <a:ext cx="4386434" cy="4807310"/>
            <a:chOff x="299215" y="312824"/>
            <a:chExt cx="4113310" cy="4659601"/>
          </a:xfrm>
        </p:grpSpPr>
        <p:sp>
          <p:nvSpPr>
            <p:cNvPr id="21" name="Google Shape;21;p3"/>
            <p:cNvSpPr/>
            <p:nvPr/>
          </p:nvSpPr>
          <p:spPr>
            <a:xfrm>
              <a:off x="299225" y="312825"/>
              <a:ext cx="4113300" cy="4659600"/>
            </a:xfrm>
            <a:prstGeom prst="rect">
              <a:avLst/>
            </a:prstGeom>
            <a:gradFill>
              <a:gsLst>
                <a:gs pos="0">
                  <a:srgbClr val="F9FEFF"/>
                </a:gs>
                <a:gs pos="96000">
                  <a:srgbClr val="F9FEFF"/>
                </a:gs>
                <a:gs pos="100000">
                  <a:srgbClr val="F9FE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1C4966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99215" y="312824"/>
              <a:ext cx="4113300" cy="526500"/>
            </a:xfrm>
            <a:prstGeom prst="rect">
              <a:avLst/>
            </a:prstGeom>
            <a:solidFill>
              <a:srgbClr val="FF570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119100" y="127675"/>
            <a:ext cx="4332109" cy="4807309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9100" y="127675"/>
            <a:ext cx="4332000" cy="5433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4764750" y="210312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268950" y="894225"/>
            <a:ext cx="40542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4764750" y="894213"/>
            <a:ext cx="40542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Image">
  <p:cSld name="TITLE_2_1">
    <p:bg>
      <p:bgPr>
        <a:solidFill>
          <a:srgbClr val="45B6FE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119087" y="127663"/>
            <a:ext cx="4332000" cy="48072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19075" y="127684"/>
            <a:ext cx="4332000" cy="5802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795875" y="127662"/>
            <a:ext cx="4113300" cy="4807309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2" type="body"/>
          </p:nvPr>
        </p:nvSpPr>
        <p:spPr>
          <a:xfrm>
            <a:off x="302550" y="874050"/>
            <a:ext cx="39735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rgbClr val="45B6FE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19075" y="111675"/>
            <a:ext cx="8910300" cy="49401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211750" y="4246050"/>
            <a:ext cx="1325975" cy="731423"/>
            <a:chOff x="374500" y="4202650"/>
            <a:chExt cx="1325975" cy="731423"/>
          </a:xfrm>
        </p:grpSpPr>
        <p:sp>
          <p:nvSpPr>
            <p:cNvPr id="41" name="Google Shape;41;p5"/>
            <p:cNvSpPr txBox="1"/>
            <p:nvPr/>
          </p:nvSpPr>
          <p:spPr>
            <a:xfrm>
              <a:off x="440775" y="4562250"/>
              <a:ext cx="12597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000A54"/>
                  </a:solidFill>
                  <a:latin typeface="Comfortaa"/>
                  <a:ea typeface="Comfortaa"/>
                  <a:cs typeface="Comfortaa"/>
                  <a:sym typeface="Comfortaa"/>
                </a:rPr>
                <a:t>NYC 2023</a:t>
              </a:r>
              <a:endParaRPr b="1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2" name="Google Shape;4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4500" y="4202650"/>
              <a:ext cx="731423" cy="731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5"/>
          <p:cNvSpPr/>
          <p:nvPr/>
        </p:nvSpPr>
        <p:spPr>
          <a:xfrm>
            <a:off x="1041450" y="1364975"/>
            <a:ext cx="7061100" cy="1479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1378325" y="1573300"/>
            <a:ext cx="63471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">
  <p:cSld name="TITLE_1_1">
    <p:bg>
      <p:bgPr>
        <a:solidFill>
          <a:srgbClr val="45B6FE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119075" y="146725"/>
            <a:ext cx="8910300" cy="48114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3427625" y="216775"/>
            <a:ext cx="5543400" cy="525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3469350" y="253250"/>
            <a:ext cx="5448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289100" y="995075"/>
            <a:ext cx="86466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Subtitle">
  <p:cSld name="TITLE_1_1_1">
    <p:bg>
      <p:bgPr>
        <a:solidFill>
          <a:srgbClr val="45B6FE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119075" y="146725"/>
            <a:ext cx="8910300" cy="48114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210050" y="295825"/>
            <a:ext cx="6014400" cy="429000"/>
          </a:xfrm>
          <a:prstGeom prst="rect">
            <a:avLst/>
          </a:prstGeom>
          <a:solidFill>
            <a:srgbClr val="FF570B"/>
          </a:solidFill>
          <a:ln cap="rnd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Image">
  <p:cSld name="TITLE_1_1_1_1">
    <p:bg>
      <p:bgPr>
        <a:solidFill>
          <a:srgbClr val="45B6FE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119075" y="146725"/>
            <a:ext cx="8910300" cy="2344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116850" y="2577900"/>
            <a:ext cx="8910300" cy="2344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116850" y="146725"/>
            <a:ext cx="8910300" cy="4290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208425" y="759750"/>
            <a:ext cx="85926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SECTION_HEADER_1">
    <p:bg>
      <p:bgPr>
        <a:solidFill>
          <a:srgbClr val="45B6F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0"/>
          <p:cNvGrpSpPr/>
          <p:nvPr/>
        </p:nvGrpSpPr>
        <p:grpSpPr>
          <a:xfrm>
            <a:off x="211750" y="4246050"/>
            <a:ext cx="1325975" cy="731423"/>
            <a:chOff x="374500" y="4202650"/>
            <a:chExt cx="1325975" cy="731423"/>
          </a:xfrm>
        </p:grpSpPr>
        <p:sp>
          <p:nvSpPr>
            <p:cNvPr id="68" name="Google Shape;68;p10"/>
            <p:cNvSpPr txBox="1"/>
            <p:nvPr/>
          </p:nvSpPr>
          <p:spPr>
            <a:xfrm>
              <a:off x="440775" y="4562250"/>
              <a:ext cx="12597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NYC 2023</a:t>
              </a:r>
              <a:endParaRPr b="1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69" name="Google Shape;69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4500" y="4202650"/>
              <a:ext cx="731423" cy="731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0"/>
          <p:cNvSpPr/>
          <p:nvPr/>
        </p:nvSpPr>
        <p:spPr>
          <a:xfrm>
            <a:off x="5120475" y="216775"/>
            <a:ext cx="3850500" cy="6177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uggingface.co/textattack/bert-base-uncased-SST-2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hyperlink" Target="https://beam.apache.org/documentation/ml/tensorrt-runinference/" TargetMode="External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l6.e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pache/beam/blob/master/sdks/python/apache_beam/examples/inference/tensorrt_text_classification.py" TargetMode="External"/><Relationship Id="rId4" Type="http://schemas.openxmlformats.org/officeDocument/2006/relationships/hyperlink" Target="https://beam.apache.org/documentation/ml/tensorrt-runinference/" TargetMode="External"/><Relationship Id="rId5" Type="http://schemas.openxmlformats.org/officeDocument/2006/relationships/hyperlink" Target="https://beam.apache.org/documentation/ml/tensorrt-runinferenc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hub-kris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RunInference?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25" y="1290450"/>
            <a:ext cx="7979750" cy="2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ModelHandlers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6475" y="292350"/>
            <a:ext cx="10046302" cy="495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KeyedModelHandler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62" y="64822"/>
            <a:ext cx="8414076" cy="55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Nvidia TensorRT</a:t>
            </a:r>
            <a:endParaRPr sz="2200"/>
          </a:p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302550" y="949950"/>
            <a:ext cx="3973500" cy="3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</a:t>
            </a:r>
            <a:r>
              <a:rPr lang="en"/>
              <a:t>: An SDK designed to work with ONNX, TensorFlow, PyTorch, and others.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Optimizes a neural network for faster inference on NVIDIA GPUs, while preserving model accuracy.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55" y="2564850"/>
            <a:ext cx="4010100" cy="206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550" y="208425"/>
            <a:ext cx="3915045" cy="22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53050" y="196875"/>
            <a:ext cx="77448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Simplified and Accelerated Inference Pipelines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950" y="1589550"/>
            <a:ext cx="3915045" cy="22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425" y="1627925"/>
            <a:ext cx="1323975" cy="1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360750" y="25869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6D00"/>
                </a:solidFill>
                <a:latin typeface="Roboto"/>
                <a:ea typeface="Roboto"/>
                <a:cs typeface="Roboto"/>
                <a:sym typeface="Roboto"/>
              </a:rPr>
              <a:t>RunInference API</a:t>
            </a:r>
            <a:endParaRPr sz="2100">
              <a:solidFill>
                <a:srgbClr val="FF6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4129638" y="2246775"/>
            <a:ext cx="504900" cy="495300"/>
          </a:xfrm>
          <a:prstGeom prst="mathPlus">
            <a:avLst>
              <a:gd fmla="val 23520" name="adj1"/>
            </a:avLst>
          </a:prstGeom>
          <a:solidFill>
            <a:srgbClr val="FF6D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Example</a:t>
            </a:r>
            <a:endParaRPr sz="2200"/>
          </a:p>
        </p:txBody>
      </p:sp>
      <p:sp>
        <p:nvSpPr>
          <p:cNvPr id="184" name="Google Shape;184;p26"/>
          <p:cNvSpPr txBox="1"/>
          <p:nvPr>
            <p:ph idx="2" type="body"/>
          </p:nvPr>
        </p:nvSpPr>
        <p:spPr>
          <a:xfrm>
            <a:off x="302550" y="874050"/>
            <a:ext cx="39735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a trained BERT-based (Transformer) text classification model for sentiment analysis in a Beam pipeline.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00" y="208425"/>
            <a:ext cx="3078575" cy="46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BERT</a:t>
            </a:r>
            <a:endParaRPr sz="2200"/>
          </a:p>
        </p:txBody>
      </p:sp>
      <p:sp>
        <p:nvSpPr>
          <p:cNvPr id="192" name="Google Shape;192;p27"/>
          <p:cNvSpPr txBox="1"/>
          <p:nvPr>
            <p:ph idx="2" type="body"/>
          </p:nvPr>
        </p:nvSpPr>
        <p:spPr>
          <a:xfrm>
            <a:off x="302550" y="874050"/>
            <a:ext cx="39735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 state-of-the-art (NLP) language model, Google.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f</a:t>
            </a:r>
            <a:r>
              <a:rPr lang="en"/>
              <a:t>ine-tuned for NLP tasks: text classification, named entity recognition, question answering,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rgbClr val="45B6F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textattack/bert-base-uncased-SST-2</a:t>
            </a:r>
            <a:r>
              <a:rPr lang="en">
                <a:solidFill>
                  <a:srgbClr val="45B6FE"/>
                </a:solidFill>
              </a:rPr>
              <a:t> </a:t>
            </a:r>
            <a:r>
              <a:rPr lang="en"/>
              <a:t>finetuned on SST-2 for sentiment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10486" r="12743" t="0"/>
          <a:stretch/>
        </p:blipFill>
        <p:spPr>
          <a:xfrm>
            <a:off x="4841246" y="197425"/>
            <a:ext cx="3973500" cy="46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 Pipeline in Beam as a DAG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943025"/>
            <a:ext cx="8582026" cy="10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514350" y="4572000"/>
            <a:ext cx="56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Tutorial Link</a:t>
            </a: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1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Beam Documentation</a:t>
            </a:r>
            <a:endParaRPr sz="11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281000" y="2003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[File]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950" y="2003725"/>
            <a:ext cx="6945301" cy="253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Read Texts from File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10" name="Google Shape;210;p2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176225" y="2678263"/>
            <a:ext cx="360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Blaaah. I don't feel good again.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food tastes awesome man.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150" y="2058354"/>
            <a:ext cx="4054201" cy="102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4">
            <a:alphaModFix/>
          </a:blip>
          <a:srcRect b="0" l="0" r="58331" t="0"/>
          <a:stretch/>
        </p:blipFill>
        <p:spPr>
          <a:xfrm>
            <a:off x="165750" y="1171575"/>
            <a:ext cx="1772524" cy="6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85203" y="17529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[File]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Preprocess(Tokenization)</a:t>
            </a:r>
            <a:endParaRPr sz="2200"/>
          </a:p>
        </p:txBody>
      </p:sp>
      <p:sp>
        <p:nvSpPr>
          <p:cNvPr id="220" name="Google Shape;220;p3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8" y="2257775"/>
            <a:ext cx="4228372" cy="26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 b="0" l="2800" r="-2799" t="0"/>
          <a:stretch/>
        </p:blipFill>
        <p:spPr>
          <a:xfrm>
            <a:off x="4848175" y="4394250"/>
            <a:ext cx="2019348" cy="5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5">
            <a:alphaModFix/>
          </a:blip>
          <a:srcRect b="0" l="0" r="29473" t="0"/>
          <a:stretch/>
        </p:blipFill>
        <p:spPr>
          <a:xfrm>
            <a:off x="165750" y="1171575"/>
            <a:ext cx="3000003" cy="6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85203" y="17529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[File]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750" y="1201987"/>
            <a:ext cx="4054200" cy="27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1041450" y="1364975"/>
            <a:ext cx="7061100" cy="1479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940025" y="4006875"/>
            <a:ext cx="494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Shubham Krishna</a:t>
            </a:r>
            <a:b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</a:br>
            <a: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ML Engineer, </a:t>
            </a:r>
            <a:r>
              <a:rPr lang="en" sz="1800" u="sng">
                <a:solidFill>
                  <a:srgbClr val="45B6FE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ML6</a:t>
            </a:r>
            <a:endParaRPr sz="1800">
              <a:solidFill>
                <a:srgbClr val="45B6FE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1328325" y="1364975"/>
            <a:ext cx="63471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Accelerating Machine Learning Predictions with NVIDIA TensorRT and Apache Beam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83" name="Google Shape;83;p1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221875" y="208425"/>
            <a:ext cx="41976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TensorRT and RunInference</a:t>
            </a:r>
            <a:endParaRPr sz="220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0" y="1171575"/>
            <a:ext cx="4253850" cy="6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4">
            <a:alphaModFix/>
          </a:blip>
          <a:srcRect b="0" l="2800" r="-2799" t="0"/>
          <a:stretch/>
        </p:blipFill>
        <p:spPr>
          <a:xfrm>
            <a:off x="4848175" y="4394250"/>
            <a:ext cx="2019348" cy="5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25" y="1950250"/>
            <a:ext cx="3784151" cy="28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85203" y="17529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[File]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950" y="1790288"/>
            <a:ext cx="4125675" cy="1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53050" y="196875"/>
            <a:ext cx="7436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PyTorch model to a TensorRT Engine File</a:t>
            </a:r>
            <a:endParaRPr/>
          </a:p>
        </p:txBody>
      </p:sp>
      <p:sp>
        <p:nvSpPr>
          <p:cNvPr id="242" name="Google Shape;242;p3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5" y="2061563"/>
            <a:ext cx="8593751" cy="12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1606200" y="3173425"/>
            <a:ext cx="59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 common way to convert PyTorch model to TensorRT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PyTorch to ONNX</a:t>
            </a:r>
            <a:endParaRPr sz="2200"/>
          </a:p>
        </p:txBody>
      </p:sp>
      <p:sp>
        <p:nvSpPr>
          <p:cNvPr id="250" name="Google Shape;250;p3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25" y="1098587"/>
            <a:ext cx="3990100" cy="29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b="12306" l="5633" r="20138" t="7048"/>
          <a:stretch/>
        </p:blipFill>
        <p:spPr>
          <a:xfrm>
            <a:off x="4818650" y="988674"/>
            <a:ext cx="4054201" cy="316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309355" y="13020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Text and horizontal image</a:t>
            </a:r>
            <a:endParaRPr sz="18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    PAGE NUMBER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116850" y="157374"/>
            <a:ext cx="89103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ONNX to TensorRT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25" y="680400"/>
            <a:ext cx="8092774" cy="17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1318675" y="3961450"/>
            <a:ext cx="67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trtexec - a command-line tool for Onnx to TensorRT Engine conversion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21443" l="5235" r="5118" t="21930"/>
          <a:stretch/>
        </p:blipFill>
        <p:spPr>
          <a:xfrm>
            <a:off x="249050" y="2650375"/>
            <a:ext cx="8467825" cy="12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PostProcess RunInference Output</a:t>
            </a:r>
            <a:endParaRPr sz="1700"/>
          </a:p>
        </p:txBody>
      </p:sp>
      <p:sp>
        <p:nvSpPr>
          <p:cNvPr id="268" name="Google Shape;268;p35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63" y="992550"/>
            <a:ext cx="4220424" cy="31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175" y="1389887"/>
            <a:ext cx="4054200" cy="23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TensorRT is 4.1x faster than 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7" name="Google Shape;277;p36"/>
          <p:cNvGraphicFramePr/>
          <p:nvPr/>
        </p:nvGraphicFramePr>
        <p:xfrm>
          <a:off x="1795500" y="12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{0B4D411E-9750-4AA3-A7DB-A761F3CD81D5}</a:tableStyleId>
              </a:tblPr>
              <a:tblGrid>
                <a:gridCol w="2416200"/>
                <a:gridCol w="2416200"/>
              </a:tblGrid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</a:t>
                      </a:r>
                      <a:endParaRPr b="1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Mean Inference batch Latency</a:t>
                      </a:r>
                      <a:endParaRPr b="1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(in microseconds)</a:t>
                      </a:r>
                      <a:endParaRPr b="1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PyTorch</a:t>
                      </a:r>
                      <a:endParaRPr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15,176</a:t>
                      </a:r>
                      <a:endParaRPr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TensorRT</a:t>
                      </a:r>
                      <a:endParaRPr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3,685</a:t>
                      </a:r>
                      <a:endParaRPr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B6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36"/>
          <p:cNvSpPr txBox="1"/>
          <p:nvPr/>
        </p:nvSpPr>
        <p:spPr>
          <a:xfrm>
            <a:off x="326000" y="3238500"/>
            <a:ext cx="73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Mean Inference batch Latency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 Average time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to perform the inference on a batch of examples.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383150" y="4368050"/>
            <a:ext cx="73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GPU: T4, Batch-size = 1 to mimic streaming setup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RunInference transform eliminates the need for extensive boilerplate code in pipelines with machine learning models.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Beam and Nvidia TensorRT integration: Enhancing inference pipeline with improved GPU utilization, reduced production cost, and superior latency and throughput.</a:t>
            </a:r>
            <a:endParaRPr/>
          </a:p>
        </p:txBody>
      </p:sp>
      <p:sp>
        <p:nvSpPr>
          <p:cNvPr id="286" name="Google Shape;286;p3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Tutorial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1004675" y="1331950"/>
            <a:ext cx="7315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Code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Tutorial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Beam Documentation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Slides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4294967295" type="title"/>
          </p:nvPr>
        </p:nvSpPr>
        <p:spPr>
          <a:xfrm>
            <a:off x="456525" y="1951800"/>
            <a:ext cx="4866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ED500"/>
                </a:solidFill>
                <a:latin typeface="Comfortaa"/>
                <a:ea typeface="Comfortaa"/>
                <a:cs typeface="Comfortaa"/>
                <a:sym typeface="Comfortaa"/>
              </a:rPr>
              <a:t>QUESTIONS?</a:t>
            </a:r>
            <a:endParaRPr b="1" sz="4800">
              <a:solidFill>
                <a:srgbClr val="FED5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5656200" y="2912575"/>
            <a:ext cx="450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shubham-krishna-998922108 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shub-kris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5394875" y="338391"/>
            <a:ext cx="25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Shubham Krishna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244" y="2864230"/>
            <a:ext cx="500300" cy="5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838" y="3363063"/>
            <a:ext cx="361125" cy="3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5172500" y="1248000"/>
            <a:ext cx="3577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Machine Learning services company.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We help our clients build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machine learning applications using technologies such as Apache Beam.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75" y="1314700"/>
            <a:ext cx="2767400" cy="2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367400" y="203025"/>
            <a:ext cx="31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Who is ML6?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Beam </a:t>
            </a:r>
            <a:r>
              <a:rPr b="1" lang="en"/>
              <a:t>RunInference</a:t>
            </a:r>
            <a:r>
              <a:rPr lang="en"/>
              <a:t>: Seamless integration of ML in a Beam pipeline for semantic enrichment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Nvidia TensorRT</a:t>
            </a:r>
            <a:r>
              <a:rPr lang="en"/>
              <a:t>: Accelerated + Optimized ML Inference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</a:t>
            </a:r>
            <a:r>
              <a:rPr lang="en"/>
              <a:t> Enrichment</a:t>
            </a:r>
            <a:r>
              <a:rPr lang="en"/>
              <a:t>: </a:t>
            </a:r>
            <a:r>
              <a:rPr lang="en"/>
              <a:t>ML models provide semantic information.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scale and hardware requirements of ML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Enrichment of Data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Categorise: Add specific label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important 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Captioning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Problem</a:t>
            </a:r>
            <a:endParaRPr sz="2200"/>
          </a:p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>
            <a:off x="4764750" y="210312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Solution</a:t>
            </a:r>
            <a:endParaRPr b="1" sz="2100"/>
          </a:p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268950" y="894225"/>
            <a:ext cx="40542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Seamlessly</a:t>
            </a:r>
            <a:r>
              <a:rPr lang="en"/>
              <a:t> i</a:t>
            </a:r>
            <a:r>
              <a:rPr lang="en"/>
              <a:t>ntegrate ML models in a Beam pipeline for semantic enrichment of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4" type="body"/>
          </p:nvPr>
        </p:nvSpPr>
        <p:spPr>
          <a:xfrm>
            <a:off x="4780800" y="894218"/>
            <a:ext cx="40221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RunInference API</a:t>
            </a:r>
            <a:r>
              <a:rPr lang="en"/>
              <a:t> = </a:t>
            </a:r>
            <a:r>
              <a:rPr lang="en"/>
              <a:t>Inference with ML model in batch and streaming pipelines, without needing lots of boilerplate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20" name="Google Shape;120;p18"/>
          <p:cNvSpPr txBox="1"/>
          <p:nvPr>
            <p:ph idx="3" type="body"/>
          </p:nvPr>
        </p:nvSpPr>
        <p:spPr>
          <a:xfrm>
            <a:off x="268950" y="2889700"/>
            <a:ext cx="40542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ncreasing scale (longer inference times) and hardware requirements of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4" type="body"/>
          </p:nvPr>
        </p:nvSpPr>
        <p:spPr>
          <a:xfrm>
            <a:off x="4860000" y="2889693"/>
            <a:ext cx="40221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Nvidia TensorRT</a:t>
            </a:r>
            <a:r>
              <a:rPr lang="en"/>
              <a:t> = optimized + accelerated ML inference</a:t>
            </a:r>
            <a:br>
              <a:rPr lang="en"/>
            </a:br>
            <a:endParaRPr/>
          </a:p>
        </p:txBody>
      </p:sp>
      <p:sp>
        <p:nvSpPr>
          <p:cNvPr id="122" name="Google Shape;122;p1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53250" y="208425"/>
            <a:ext cx="4589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RunInference &gt;&gt; Custom DoFn</a:t>
            </a:r>
            <a:endParaRPr/>
          </a:p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181100" y="1011600"/>
            <a:ext cx="39735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Seamlessly integrate ML model in a Beam pipeline for semantic enrichment of data.</a:t>
            </a:r>
            <a:endParaRPr/>
          </a:p>
        </p:txBody>
      </p:sp>
      <p:sp>
        <p:nvSpPr>
          <p:cNvPr id="129" name="Google Shape;129;p1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350" y="528763"/>
            <a:ext cx="4085975" cy="4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5" y="2237687"/>
            <a:ext cx="1828265" cy="22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800" y="2264650"/>
            <a:ext cx="1175601" cy="2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53050" y="196875"/>
            <a:ext cx="7610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RunInference supports popular ML frameworks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0" y="1574149"/>
            <a:ext cx="2609654" cy="72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307" y="1189216"/>
            <a:ext cx="1939128" cy="13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55" y="1297028"/>
            <a:ext cx="2117632" cy="12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50" y="2782514"/>
            <a:ext cx="2942845" cy="8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2362" y="2295027"/>
            <a:ext cx="3116957" cy="1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0460" y="1921255"/>
            <a:ext cx="4845415" cy="271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